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9900"/>
    <a:srgbClr val="FF0000"/>
    <a:srgbClr val="6600CC"/>
    <a:srgbClr val="CC0000"/>
    <a:srgbClr val="89FFFF"/>
    <a:srgbClr val="66FFFF"/>
    <a:srgbClr val="0000FF"/>
    <a:srgbClr val="00FFFF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A288A-D674-4E4E-97C5-D05D735F1D78}" type="datetimeFigureOut">
              <a:rPr lang="en-US" smtClean="0"/>
              <a:pPr/>
              <a:t>3/19/2009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392A7-AC0A-46D6-AD8D-5C42CBC46A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MaysLogo2h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67600" y="6516688"/>
            <a:ext cx="16764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:\Documents and Settings\a-butler\Local Settings\Temporary Internet Files\Content.IE5\UFQUEU67\MPj04331390000[1]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" cy="106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Title VI and the Global Competitiveness of U.S. Firms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23947" y="5638117"/>
            <a:ext cx="6400800" cy="73085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March 2009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2692832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Michael A. Hitt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Texas A&amp;M University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3" y="1958777"/>
            <a:ext cx="73152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Each Have Cultures Shaped by Long, Hard, and Meaningful Work (Persistence) 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0865" y="3087999"/>
            <a:ext cx="5739516" cy="1107996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11125" indent="-111125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“No One Who Can Rise Before Dawn Three Hundred Sixty Days a Year Fails to Make His Family Rich.” (Blinco, 1991)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8230" y="518327"/>
            <a:ext cx="62664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Cultural Legacies Cont’d</a:t>
            </a:r>
            <a:endParaRPr lang="en-US" sz="4400" b="1" cap="none" spc="0" dirty="0">
              <a:ln w="11430"/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1614" y="534245"/>
            <a:ext cx="2614818" cy="769441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2000s</a:t>
            </a:r>
            <a:endParaRPr lang="en-US" sz="4400" b="1" cap="none" spc="0" dirty="0">
              <a:ln w="50800"/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7523" y="1916250"/>
            <a:ext cx="6933537" cy="83099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Increased Number of Cross-Border Mergers &amp; Acquisitions (Zhu, Hitt, Eden &amp; Tihanyi, 2009)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7523" y="3054609"/>
            <a:ext cx="6933537" cy="1200329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More Outsourcing of Functions and Offshoring (Lei &amp; Hitt, 1995; Lewin, 2005; Holcomb &amp; Hitt, 2007)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7523" y="4549428"/>
            <a:ext cx="6933537" cy="83099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Global Competition Became Fierce (Growing Capabilities of Emerging Economies)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948" y="240058"/>
            <a:ext cx="4222143" cy="707886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rgbClr val="CC00CC"/>
                </a:solidFill>
                <a:effectLst/>
                <a:latin typeface="Times New Roman" pitchFamily="18" charset="0"/>
                <a:cs typeface="Times New Roman" pitchFamily="18" charset="0"/>
              </a:rPr>
              <a:t>2000s Continued</a:t>
            </a:r>
            <a:endParaRPr lang="en-US" sz="4000" b="1" cap="none" spc="0" dirty="0">
              <a:ln w="50800"/>
              <a:solidFill>
                <a:srgbClr val="CC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7523" y="1575754"/>
            <a:ext cx="6933537" cy="461665"/>
          </a:xfrm>
          <a:prstGeom prst="rect">
            <a:avLst/>
          </a:prstGeom>
          <a:solidFill>
            <a:srgbClr val="CC00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BRIC Countries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8699" y="2146880"/>
            <a:ext cx="5995284" cy="73866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Four Major Emerging Economies Become Global Players</a:t>
            </a:r>
            <a:endParaRPr lang="en-US" sz="21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699" y="2998997"/>
            <a:ext cx="5995284" cy="4308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China Projected as Largest Economy by 2040-42</a:t>
            </a:r>
            <a:endParaRPr lang="en-US" sz="21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8699" y="3541013"/>
            <a:ext cx="5995284" cy="4308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India Projected as Third Largest Economy by 2050</a:t>
            </a:r>
            <a:endParaRPr lang="en-US" sz="21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699" y="4134139"/>
            <a:ext cx="5995284" cy="41549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Brazil Projected as the Fifth Largest by 2050</a:t>
            </a:r>
            <a:endParaRPr lang="en-US" sz="21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7749" y="4699411"/>
            <a:ext cx="5995284" cy="73866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Russia Projected as Ninth Largest by 2050 (Hitt &amp; He, 2008) </a:t>
            </a:r>
            <a:endParaRPr lang="en-US" sz="21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7523" y="5555836"/>
            <a:ext cx="6909684" cy="830997"/>
          </a:xfrm>
          <a:prstGeom prst="rect">
            <a:avLst/>
          </a:prstGeom>
          <a:solidFill>
            <a:srgbClr val="CC00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Need to Learn from International Markets (Li &amp; Hitt, 2006; Miller &amp; Hitt, 2009)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2942" y="311592"/>
            <a:ext cx="6846073" cy="7694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Institutional Environments</a:t>
            </a:r>
            <a:endParaRPr 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233" y="5064924"/>
            <a:ext cx="7808181" cy="12003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North (1990) Suggests that Institutions Influence Economic Exchange. Laws and Regulations Direct Economic Transactions</a:t>
            </a:r>
            <a:endParaRPr lang="en-US" sz="24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233" y="4024627"/>
            <a:ext cx="7808181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Meyer and Rowan (1977) Suggest that Institutions Establish the “Rules of the Game” for Organizations (Firms)</a:t>
            </a:r>
            <a:endParaRPr lang="en-US" sz="24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233" y="1440518"/>
            <a:ext cx="7808181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Three Bases of Formal and Informal Institutions (Scott, 1995; 2005)</a:t>
            </a:r>
            <a:endParaRPr lang="en-US" sz="24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6406" y="2401297"/>
            <a:ext cx="221843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Rules (Regulative)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6405" y="2895606"/>
            <a:ext cx="221086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Norms (Normative)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6405" y="3380634"/>
            <a:ext cx="219643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Culture (Cognitive)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9107" y="2411699"/>
            <a:ext cx="7915045" cy="193899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Varied Nature of Firm Strategies around the World Arise in Part from the Influences of Institutional Forces (Dunning, 1988; Porter, 1990; Ghemawat, 2001; Hitt, Ahlstrom, Dacin, Levitas &amp; Svobodina, 2004; Ahlstrom, Levitas, Hitt, Dacin, &amp; Zhu, 2009)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3184" y="494465"/>
            <a:ext cx="6909683" cy="13234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Institutional Environments </a:t>
            </a: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107" y="4567946"/>
            <a:ext cx="7915045" cy="156966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Regulatory, Economic, Political Institutions and Institutional Infrastructure (Boddewyn, 1988; Burdekin &amp; Weidenmier, 2001; Matten &amp; Crane, 2005; Khanna &amp; Palepu, 1997; 1999)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304021" y="373709"/>
            <a:ext cx="6543923" cy="985962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fromWordArt="1">
            <a:prstTxWarp prst="textWave1">
              <a:avLst>
                <a:gd name="adj1" fmla="val 13005"/>
                <a:gd name="adj2" fmla="val -646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kern="10" dirty="0">
                <a:ln/>
                <a:latin typeface="Times New Roman"/>
                <a:cs typeface="Times New Roman"/>
              </a:rPr>
              <a:t>Institutional </a:t>
            </a:r>
            <a:r>
              <a:rPr lang="en-US" sz="4000" b="1" kern="10" dirty="0" smtClean="0">
                <a:ln/>
                <a:latin typeface="Times New Roman"/>
                <a:cs typeface="Times New Roman"/>
              </a:rPr>
              <a:t>Environments</a:t>
            </a:r>
          </a:p>
          <a:p>
            <a:pPr algn="ctr"/>
            <a:r>
              <a:rPr lang="en-US" sz="4000" b="1" kern="10" dirty="0" smtClean="0">
                <a:ln/>
                <a:latin typeface="Times New Roman"/>
                <a:cs typeface="Times New Roman"/>
              </a:rPr>
              <a:t>Cont’d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1279" y="1839478"/>
            <a:ext cx="7808181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Research Has Shown that Institutional Environments (Culture and Formal Institutions) Affect the Amount of Foreign Direct Investments in Countries from Foreign Firms (e.g., Hitt et al, 2009)</a:t>
            </a:r>
            <a:endParaRPr lang="en-US" sz="2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279" y="3469498"/>
            <a:ext cx="7808181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Countries’ Institutional Environments Affect Firms’ Strategic Decisions--What Foreign Markets to Enter (e.g., Arregle, Miller, Hitt &amp; Beamish, 2009)</a:t>
            </a:r>
            <a:endParaRPr lang="en-US" sz="2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279" y="4757609"/>
            <a:ext cx="7808181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Country Institutional Environments Affect the Outcomes of Major International Strategies such as the Performance of Cross-Border M&amp;As (Zhu et al, 2009) and Innovation (Miller &amp; Hitt, 2009)</a:t>
            </a:r>
            <a:endParaRPr lang="en-US" sz="2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6591" y="341904"/>
            <a:ext cx="376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456" y="1725449"/>
            <a:ext cx="7561691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We Cannot Expect Our Country or U.S. Businesses to Compete and Lead in a World that We Do Not Understand</a:t>
            </a:r>
            <a:endParaRPr lang="en-US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456" y="3105150"/>
            <a:ext cx="7561691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 U.S. Council on Competitiveness—U.S. Firms Must Emphasize Innovation to Remain Leaders in Global Markets (Council on Competitiveness, 2005)</a:t>
            </a:r>
            <a:endParaRPr lang="en-US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456" y="4524375"/>
            <a:ext cx="756169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To Be Leaders in Global Innovation Requires a Substantial Knowledge Advantage—Using Multicultural Knowledge</a:t>
            </a:r>
            <a:endParaRPr lang="en-US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460" y="238548"/>
            <a:ext cx="60131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rgbClr val="00B0F0"/>
                  </a:solidFill>
                </a:ln>
                <a:solidFill>
                  <a:srgbClr val="66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Conclusions Cont’d</a:t>
            </a:r>
            <a:endParaRPr lang="en-US" sz="5400" b="1" cap="none" spc="0" dirty="0">
              <a:ln w="11430">
                <a:solidFill>
                  <a:srgbClr val="00B0F0"/>
                </a:solidFill>
              </a:ln>
              <a:solidFill>
                <a:srgbClr val="66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052" y="2936690"/>
            <a:ext cx="7834557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Those Who  Return to their Home Country Often (50+%) Start New Businesses, Contributing to the Local Economies (Wadhwa, 2009)</a:t>
            </a:r>
            <a:endParaRPr lang="en-US" sz="24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052" y="4393118"/>
            <a:ext cx="7834557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Recent Research Shows U.S. Entrepreneurs Have Institutional Advantages over Entrepreneurs in Major Emerging Economies—More Successful (Batjargal, Tsui, Hitt, Arregle, Webb &amp; Miller, 2009)</a:t>
            </a:r>
            <a:endParaRPr lang="en-US" sz="24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918" y="1480279"/>
            <a:ext cx="7849344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Kauffman Foundation Report Noted that Highly Skilled Immigrants Historically Have Contributed to Competitive Advantages (e.g., High Technology Sector)</a:t>
            </a:r>
            <a:endParaRPr lang="en-US" sz="24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460" y="405519"/>
            <a:ext cx="60131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89FF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Conclusions Cont’d</a:t>
            </a:r>
            <a:endParaRPr lang="en-US" sz="5400" b="1" cap="none" spc="0" dirty="0">
              <a:ln w="11430">
                <a:solidFill>
                  <a:srgbClr val="0000FF"/>
                </a:solidFill>
              </a:ln>
              <a:solidFill>
                <a:srgbClr val="89FF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761" y="1834238"/>
            <a:ext cx="7722047" cy="156966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 Need to Have Comprehensive Knowledge of Cultures and Institutional Forces in the Global Environment and Use the Intellectual Capital throughout the World to Remain Leaders in the Global Competitive Landscape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712" y="4059796"/>
            <a:ext cx="7722047" cy="156966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“… the future is our choice, not our fate, … there is nothing in the universe as powerful as six billion minds wrapping around one problem… We have exactly enough time—starting now.” (Friedman, 2008)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2205" y="317348"/>
            <a:ext cx="401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617" y="1486577"/>
            <a:ext cx="777637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“German Engineering, Swiss Innovation, American Nothing”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6464" y="2076298"/>
            <a:ext cx="6356909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Daimler Advertising Slogan to Promote its “Smart For Four” Compact Auto (Friedman, 2008)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6464" y="2991997"/>
            <a:ext cx="6356909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Partly Explains Why Daimler’s Acquisition of Chrysler Failed despite the Complementarities Present and the Potential (Hitt, Harrison &amp; Ireland, 2001)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617" y="4693935"/>
            <a:ext cx="7776375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Understanding Different Cultures and Country Institutional Environments Is Critical for U.S. Firms to Be Competitive in Global Markets (Hitt, Keats &amp; DeMarie, 1998; Hitt, Holmes, Miller &amp; Salmador, 2009)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7774" y="128719"/>
            <a:ext cx="730290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 – Title VI and Global Competitiveness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2816" y="2107094"/>
            <a:ext cx="7148223" cy="4924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Cold War, Sputnik, Title VI and Fulbright Hays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816" y="2943304"/>
            <a:ext cx="7148223" cy="8925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Were Several Addendums in the 1960s and 1970s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2816" y="4200907"/>
            <a:ext cx="7148223" cy="8925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U.S. Firms’ International Expansion in 1950s and 1960s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8359" y="5223964"/>
            <a:ext cx="154255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Coca-Cola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8359" y="5861375"/>
            <a:ext cx="153439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Pepsi-Cola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7676" y="364388"/>
            <a:ext cx="4476584" cy="7694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Cont’d</a:t>
            </a:r>
            <a:endParaRPr lang="en-US" sz="4400" b="1" spc="50" dirty="0">
              <a:ln w="11430"/>
              <a:solidFill>
                <a:srgbClr val="66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277" y="1744688"/>
            <a:ext cx="7601446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U.S. Firms’ Dominance in Global Markets in 1970s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7432" y="2417901"/>
            <a:ext cx="2870388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McDonalds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7431" y="3055312"/>
            <a:ext cx="2871299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Automobile Companies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277" y="3789426"/>
            <a:ext cx="7601446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U.S. Companies Primarily Used a Global Strategy—Emphasized U.S. Brands/Styles with Some Local Adaptation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5191" y="232108"/>
            <a:ext cx="44390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Cont’d</a:t>
            </a:r>
            <a:endParaRPr lang="en-US" sz="4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112" y="1288119"/>
            <a:ext cx="72489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Major Trade Legislation Passed by Congress in 1979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8704" y="1877817"/>
            <a:ext cx="6090700" cy="1508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0188" indent="-230188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Rationale for Legislation: Concern about U.S. Role in World Economy and U.S. Firms Losing Market Share to Nimble Foreign Competitors (National Research Council, 2007)</a:t>
            </a:r>
            <a:endParaRPr lang="en-US" sz="2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704" y="3501152"/>
            <a:ext cx="60907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0188" indent="-230188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Added New Section to Title VI</a:t>
            </a:r>
            <a:endParaRPr lang="en-US" sz="2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8704" y="4065673"/>
            <a:ext cx="60907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0188" indent="-230188">
              <a:buFont typeface="Wingdings" pitchFamily="2" charset="2"/>
              <a:buChar char="ü"/>
            </a:pP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Business and International Education Program (BIE)</a:t>
            </a:r>
            <a:endParaRPr lang="en-US" sz="2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8071" y="5080891"/>
            <a:ext cx="5279665" cy="14773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Internationalize Business School Curriculum</a:t>
            </a:r>
          </a:p>
          <a:p>
            <a:pPr marL="174625" indent="-174625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 Specialized Educational Materials for Faculty and Students</a:t>
            </a:r>
          </a:p>
          <a:p>
            <a:pPr marL="174625" indent="-174625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 and Faculty Fellowships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9677" y="197509"/>
            <a:ext cx="48980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00BC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Cont’d</a:t>
            </a:r>
            <a:endParaRPr lang="en-US" sz="5400" dirty="0">
              <a:ln w="18415" cmpd="sng">
                <a:solidFill>
                  <a:srgbClr val="00BC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277" y="1502989"/>
            <a:ext cx="7601446" cy="1384995"/>
          </a:xfrm>
          <a:prstGeom prst="rect">
            <a:avLst/>
          </a:prstGeom>
          <a:solidFill>
            <a:srgbClr val="0099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1980s—Global Competition Increased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Japanese Firms Presented a Major Challenge to U.S. Firms Gain Global Market Share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647" y="3370905"/>
            <a:ext cx="7601446" cy="954107"/>
          </a:xfrm>
          <a:prstGeom prst="rect">
            <a:avLst/>
          </a:prstGeom>
          <a:solidFill>
            <a:srgbClr val="0099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Identified U.S. Firms’ Deficiencies in Domestic and Foreign Markets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5047" y="256029"/>
            <a:ext cx="48980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0099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Cont’d</a:t>
            </a:r>
            <a:endParaRPr lang="en-US" sz="5400" dirty="0">
              <a:ln w="18415" cmpd="sng">
                <a:solidFill>
                  <a:srgbClr val="0099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608" y="1550786"/>
            <a:ext cx="7601446" cy="1692771"/>
          </a:xfrm>
          <a:prstGeom prst="rect">
            <a:avLst/>
          </a:prstGeom>
          <a:solidFill>
            <a:srgbClr val="0099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1313" indent="-34131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Trade and Competitiveness Act of 1988</a:t>
            </a:r>
            <a:br>
              <a:rPr lang="en-US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Goal: To Increase and Promote the Nation’s Capacity for International Understanding and Economic Enterprise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129" y="3400320"/>
            <a:ext cx="6321287" cy="150810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Supports International Education and Research and Language Training to Serve the Human Capital and Knowledge Requirements of U.S. Businesses</a:t>
            </a:r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4129" y="5088858"/>
            <a:ext cx="6321287" cy="115416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Enhances Cultural Understanding and Knowledge of Different Country Institutional Environments and their Effects</a:t>
            </a:r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5716" y="176436"/>
            <a:ext cx="2614818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The 1990s</a:t>
            </a:r>
            <a:endParaRPr lang="en-US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056" y="1113202"/>
            <a:ext cx="7839985" cy="115416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U.S. Firms Learned from Foreign Competitors, Built New Capabilities, and Enhanced their Competitiveness in Domestic and International Markets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056" y="2426448"/>
            <a:ext cx="7839985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Global Economic and Competitive Environment Began to Change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7817" y="3371371"/>
            <a:ext cx="3589444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Increasing Interdependence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817" y="3905419"/>
            <a:ext cx="4672369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Enhanced Technology (e.g., Internet)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7817" y="6012435"/>
            <a:ext cx="3974165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Increasing Global Competition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7817" y="4446087"/>
            <a:ext cx="3764172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Growing Internationalization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1780" y="4905962"/>
            <a:ext cx="6106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Learning New Capabilities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Greater Innovation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Higher Performance (Hitt, Hoskisson &amp; Kim, 1997)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994" y="327503"/>
            <a:ext cx="68483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Cultural Legacies Matter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393" y="1510746"/>
            <a:ext cx="7315200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1125" indent="-1111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“Cultural Legacies Have an Impact on Our Twenty-first Century Intellectual Tasks” (Gladwell, 2008)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393" y="2561616"/>
            <a:ext cx="7315200" cy="12003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We Had a Math Olympics and Each Country Sent 1000 of Its Brightest 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Grade Students, Which Countries Would Place at the top?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9052" y="3983599"/>
            <a:ext cx="6011176" cy="209288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China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Hong Kong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Japan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Singapore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South Korea (Boe, May, Barkanic &amp; Borrich, 2002)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1072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Title VI and the Global Competitiveness of U.S. Firms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a-butler</dc:creator>
  <cp:lastModifiedBy>System User</cp:lastModifiedBy>
  <cp:revision>57</cp:revision>
  <dcterms:created xsi:type="dcterms:W3CDTF">2009-03-10T20:50:18Z</dcterms:created>
  <dcterms:modified xsi:type="dcterms:W3CDTF">2009-03-19T17:33:44Z</dcterms:modified>
</cp:coreProperties>
</file>